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63" r:id="rId4"/>
    <p:sldId id="264" r:id="rId5"/>
    <p:sldId id="265" r:id="rId6"/>
    <p:sldId id="257" r:id="rId7"/>
    <p:sldId id="261" r:id="rId8"/>
    <p:sldId id="262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5DEF1-20A4-EFF7-2415-EE29042545B7}" v="572" dt="2024-09-07T20:56:57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43" d="100"/>
          <a:sy n="43" d="100"/>
        </p:scale>
        <p:origin x="72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367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34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58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99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55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8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1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28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9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8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13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9/13/2024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6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4110" y="-1124948"/>
            <a:ext cx="4620584" cy="456713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4400" b="1" dirty="0">
                <a:ea typeface="+mj-lt"/>
                <a:cs typeface="+mj-lt"/>
              </a:rPr>
              <a:t>Internet das Coisas (IoT) e Indústria 4.0: O Futuro da Tecnologia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6561" y="4156250"/>
            <a:ext cx="5641376" cy="194511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i="1" dirty="0">
                <a:latin typeface="Euphemia"/>
                <a:ea typeface="+mn-lt"/>
                <a:cs typeface="+mn-lt"/>
              </a:rPr>
              <a:t>IoT, Indústria 4.0 e Python. Vamos explorar como essas tecnologias estão moldando o futuro e como a programação pode abrir portas para novas oportunidades.</a:t>
            </a:r>
            <a:endParaRPr lang="en-US" sz="2000" i="1" dirty="0">
              <a:latin typeface="Euphemia"/>
            </a:endParaRPr>
          </a:p>
        </p:txBody>
      </p:sp>
      <p:pic>
        <p:nvPicPr>
          <p:cNvPr id="4" name="Picture 3" descr="A person&amp;#39;s profile with a glowing face&#10;&#10;Description automatically generated">
            <a:extLst>
              <a:ext uri="{FF2B5EF4-FFF2-40B4-BE49-F238E27FC236}">
                <a16:creationId xmlns:a16="http://schemas.microsoft.com/office/drawing/2014/main" id="{87967684-7440-4385-F6C4-07651A6C19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" b="1227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CD54331-EE2E-4005-BEF3-AEC00E06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92" y="5917576"/>
            <a:ext cx="639635" cy="6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F9D2A279-8478-4348-B963-F584F5C7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405" y="5763849"/>
            <a:ext cx="652206" cy="52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71DA2-FED5-29C2-7245-D432A972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05" y="882059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O Que é indústria 4.0 ?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124493-D66A-9A4D-2232-288085A74E27}"/>
              </a:ext>
            </a:extLst>
          </p:cNvPr>
          <p:cNvSpPr/>
          <p:nvPr/>
        </p:nvSpPr>
        <p:spPr>
          <a:xfrm rot="6780000">
            <a:off x="-221659" y="5154992"/>
            <a:ext cx="2875471" cy="3066531"/>
          </a:xfrm>
          <a:prstGeom prst="chor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erson sitting at a desk looking at a computer screen&#10;&#10;Description automatically generated">
            <a:extLst>
              <a:ext uri="{FF2B5EF4-FFF2-40B4-BE49-F238E27FC236}">
                <a16:creationId xmlns:a16="http://schemas.microsoft.com/office/drawing/2014/main" id="{63DA9E11-CE09-FF06-E6E9-E5F36CBF3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55" y="511293"/>
            <a:ext cx="2832835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C01782-D1A8-60DA-2C6C-CBFA9DB58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"/>
              <a:buChar char="•"/>
            </a:pPr>
            <a:r>
              <a:rPr lang="en-US" sz="1900" b="1" dirty="0"/>
              <a:t>Indústria 4.0:</a:t>
            </a:r>
            <a:r>
              <a:rPr lang="en-US" sz="1900" dirty="0"/>
              <a:t> Refere-se à quarta revolução industrial, que é marcada pela integração de tecnologias digitais, físicas e biológicas. Inclui a automação, a análise de dados e a Internet das Coisas (IoT).</a:t>
            </a:r>
          </a:p>
          <a:p>
            <a:pPr>
              <a:lnSpc>
                <a:spcPct val="110000"/>
              </a:lnSpc>
              <a:buFont typeface=""/>
              <a:buChar char="•"/>
            </a:pPr>
            <a:r>
              <a:rPr lang="en-US" sz="1900" b="1" dirty="0"/>
              <a:t>Impacto:</a:t>
            </a:r>
            <a:r>
              <a:rPr lang="en-US" sz="1900" dirty="0"/>
              <a:t> A Indústria 4.0 promete transformar a maneira como as empresas operam, tornando-as mais eficientes e conectadas. Tecnologias como a cloud computing e a IoT são essenciais para essa transformação, possibilitando a coleta e análise de dados em tempo real.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AD8CA85-DD54-48B1-8CAD-1585A400E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574" y="5956128"/>
            <a:ext cx="801528" cy="8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CDFE0335-A9AD-4C35-98C6-D7BFD47D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6440" y="5803298"/>
            <a:ext cx="789703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2CB80-A533-A79E-6D12-1116D0B4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31" y="518263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3700" dirty="0">
                <a:ea typeface="+mj-lt"/>
                <a:cs typeface="+mj-lt"/>
              </a:rPr>
              <a:t>O Que é IoT e Como Ela é Usada em Diferentes Áreas</a:t>
            </a:r>
            <a:endParaRPr lang="en-US" sz="37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5FBCE-AF32-9B5E-9C4C-E9548EF2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
              </a:t>
            </a:r>
          </a:p>
        </p:txBody>
      </p:sp>
      <p:pic>
        <p:nvPicPr>
          <p:cNvPr id="10" name="Graphic 9" descr="Wireless router">
            <a:extLst>
              <a:ext uri="{FF2B5EF4-FFF2-40B4-BE49-F238E27FC236}">
                <a16:creationId xmlns:a16="http://schemas.microsoft.com/office/drawing/2014/main" id="{92AE6432-573C-04C1-0009-301FCBC35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5E68C-47E1-D941-25A0-D1C61FD41871}"/>
              </a:ext>
            </a:extLst>
          </p:cNvPr>
          <p:cNvSpPr txBox="1"/>
          <p:nvPr/>
        </p:nvSpPr>
        <p:spPr>
          <a:xfrm>
            <a:off x="6090249" y="3214777"/>
            <a:ext cx="60643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IoT</a:t>
            </a:r>
            <a:r>
              <a:rPr lang="en-US" sz="2400" dirty="0"/>
              <a:t> significa </a:t>
            </a:r>
            <a:r>
              <a:rPr lang="en-US" sz="2400" b="1" dirty="0"/>
              <a:t>Internet das Coisas</a:t>
            </a:r>
            <a:r>
              <a:rPr lang="en-US" sz="2400" dirty="0"/>
              <a:t>. É uma tecnologia que conecta objetos do dia a dia à internet, permitindo que eles coletem e compartilhem dados. Aqui estão algumas maneiras de como a IoT é usada em diferentes áreas.​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5144952-AEDA-49B5-A1EE-BC814FE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228" y="5566952"/>
            <a:ext cx="801528" cy="8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E5DFDB69-3FFD-4DA5-A854-14BEF76E9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4" y="5414122"/>
            <a:ext cx="789703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50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B9A01-14DE-5BCB-550D-33BE26D6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350" y="130073"/>
            <a:ext cx="3397010" cy="833683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Agricultura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BFA7E-20FA-6D61-4361-FF1FAAB5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
              </a:t>
            </a:r>
          </a:p>
        </p:txBody>
      </p:sp>
      <p:pic>
        <p:nvPicPr>
          <p:cNvPr id="10" name="Graphic 9" descr="Rain">
            <a:extLst>
              <a:ext uri="{FF2B5EF4-FFF2-40B4-BE49-F238E27FC236}">
                <a16:creationId xmlns:a16="http://schemas.microsoft.com/office/drawing/2014/main" id="{5CBC72A4-0846-E33A-CBF0-AF9C0934C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87F6-1CAD-A73A-D916-EFA13B5C4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351" y="1715781"/>
            <a:ext cx="5754896" cy="44482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 dirty="0">
                <a:ea typeface="+mn-lt"/>
                <a:cs typeface="+mn-lt"/>
              </a:rPr>
              <a:t>Monitoramento do Solo e do Ar:</a:t>
            </a:r>
            <a:r>
              <a:rPr lang="en-US" sz="2200" dirty="0">
                <a:ea typeface="+mn-lt"/>
                <a:cs typeface="+mn-lt"/>
              </a:rPr>
              <a:t> Sensores podem medir a </a:t>
            </a:r>
            <a:r>
              <a:rPr lang="en-US" sz="2200" b="1" dirty="0">
                <a:ea typeface="+mn-lt"/>
                <a:cs typeface="+mn-lt"/>
              </a:rPr>
              <a:t>temperatura</a:t>
            </a:r>
            <a:r>
              <a:rPr lang="en-US" sz="2200" dirty="0">
                <a:ea typeface="+mn-lt"/>
                <a:cs typeface="+mn-lt"/>
              </a:rPr>
              <a:t> e a </a:t>
            </a:r>
            <a:r>
              <a:rPr lang="en-US" sz="2200" b="1" dirty="0">
                <a:ea typeface="+mn-lt"/>
                <a:cs typeface="+mn-lt"/>
              </a:rPr>
              <a:t>umidade</a:t>
            </a:r>
            <a:r>
              <a:rPr lang="en-US" sz="2200" dirty="0">
                <a:ea typeface="+mn-lt"/>
                <a:cs typeface="+mn-lt"/>
              </a:rPr>
              <a:t> do solo e do ar.</a:t>
            </a:r>
            <a:endParaRPr lang="en-US" sz="2200" dirty="0"/>
          </a:p>
          <a:p>
            <a:r>
              <a:rPr lang="en-US" sz="2200" b="1" dirty="0">
                <a:ea typeface="+mn-lt"/>
                <a:cs typeface="+mn-lt"/>
              </a:rPr>
              <a:t>Sistema de Irrigação Automático:</a:t>
            </a:r>
            <a:r>
              <a:rPr lang="en-US" sz="2200" dirty="0">
                <a:ea typeface="+mn-lt"/>
                <a:cs typeface="+mn-lt"/>
              </a:rPr>
              <a:t> Com esses dados, a IoT pode ativar automaticamente os sistemas de irrigação para garantir que as plantas recebam a quantidade certa de água.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34098AD-371E-498D-AEA4-55E51B1CC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228" y="5566952"/>
            <a:ext cx="801528" cy="8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33A0FB82-F179-4D88-BC00-C99C3C2A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4" y="5414122"/>
            <a:ext cx="789703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3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D10BA-3E5F-628E-681E-A36B9C48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345734"/>
            <a:ext cx="2994444" cy="704286"/>
          </a:xfrm>
        </p:spPr>
        <p:txBody>
          <a:bodyPr anchor="b">
            <a:normAutofit/>
          </a:bodyPr>
          <a:lstStyle/>
          <a:p>
            <a:r>
              <a:rPr lang="en-US" sz="4000" dirty="0">
                <a:ea typeface="+mj-lt"/>
                <a:cs typeface="+mj-lt"/>
              </a:rPr>
              <a:t>Transporte</a:t>
            </a:r>
            <a:endParaRPr lang="en-US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58295-727C-010F-1C35-50B5E0D3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
              </a:t>
            </a:r>
          </a:p>
        </p:txBody>
      </p:sp>
      <p:pic>
        <p:nvPicPr>
          <p:cNvPr id="10" name="Graphic 9" descr="Processor">
            <a:extLst>
              <a:ext uri="{FF2B5EF4-FFF2-40B4-BE49-F238E27FC236}">
                <a16:creationId xmlns:a16="http://schemas.microsoft.com/office/drawing/2014/main" id="{8AA32B9E-6A3E-C01F-D92A-36860EFCD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93C0E-CBBA-05E8-1E7F-15D8851C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1830800"/>
            <a:ext cx="5754896" cy="319746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ea typeface="+mn-lt"/>
                <a:cs typeface="+mn-lt"/>
              </a:rPr>
              <a:t>Desempenho do Veículo:</a:t>
            </a:r>
            <a:r>
              <a:rPr lang="en-US" sz="2400" dirty="0">
                <a:ea typeface="+mn-lt"/>
                <a:cs typeface="+mn-lt"/>
              </a:rPr>
              <a:t> Sensores em veículos podem monitorar como eles estão funcionando, como o consumo de combustível e a condição dos pneus.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b="1" dirty="0">
                <a:ea typeface="+mn-lt"/>
                <a:cs typeface="+mn-lt"/>
              </a:rPr>
              <a:t>Otimização de Rotas:</a:t>
            </a:r>
            <a:r>
              <a:rPr lang="en-US" sz="2400" dirty="0">
                <a:ea typeface="+mn-lt"/>
                <a:cs typeface="+mn-lt"/>
              </a:rPr>
              <a:t> A IoT pode ajudar a encontrar as melhores rotas para economizar tempo e combustível.</a:t>
            </a:r>
            <a:endParaRPr lang="en-US" sz="2400" dirty="0"/>
          </a:p>
          <a:p>
            <a:pPr>
              <a:lnSpc>
                <a:spcPct val="110000"/>
              </a:lnSpc>
            </a:pPr>
            <a:r>
              <a:rPr lang="pt-BR" sz="2400" b="1" dirty="0">
                <a:ea typeface="+mn-lt"/>
                <a:cs typeface="+mn-lt"/>
              </a:rPr>
              <a:t>Rastreamento</a:t>
            </a:r>
            <a:r>
              <a:rPr lang="en-US" sz="2400" b="1" dirty="0">
                <a:ea typeface="+mn-lt"/>
                <a:cs typeface="+mn-lt"/>
              </a:rPr>
              <a:t> de Remessas:</a:t>
            </a:r>
            <a:r>
              <a:rPr lang="en-US" sz="2400" dirty="0">
                <a:ea typeface="+mn-lt"/>
                <a:cs typeface="+mn-lt"/>
              </a:rPr>
              <a:t> É possível acompanhar a localização de pacotes e mercadorias em tempo real.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14F5EA4-21AB-42AA-8192-AE128E29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228" y="5566952"/>
            <a:ext cx="801528" cy="80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0BD1E879-7B27-4C1D-BCF9-EF8F42B1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094" y="5414122"/>
            <a:ext cx="789703" cy="63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03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Illuminated technology network on a dark background">
            <a:extLst>
              <a:ext uri="{FF2B5EF4-FFF2-40B4-BE49-F238E27FC236}">
                <a16:creationId xmlns:a16="http://schemas.microsoft.com/office/drawing/2014/main" id="{CC8067E0-5212-43A1-574A-29AC87E265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" r="1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5EB48-956E-AA1D-0FF5-64EA25D8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Dados e Cloud : O Futuro da Tecnologia</a:t>
            </a:r>
          </a:p>
        </p:txBody>
      </p:sp>
      <p:sp>
        <p:nvSpPr>
          <p:cNvPr id="4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0E787-62FB-B39C-66E2-A9726DC6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700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
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8755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" grpId="0"/>
      <p:bldP spid="40" grpId="0" animBg="1"/>
      <p:bldP spid="4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solidFill>
            <a:schemeClr val="bg1"/>
          </a:solidFill>
          <a:ln w="127000" cap="rnd">
            <a:solidFill>
              <a:schemeClr val="accent1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95BAD-1291-8240-ED88-9E44F0DD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679" y="378851"/>
            <a:ext cx="5458838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 computação em nuvem é importante por vários motivos, incluindo: 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6DFE9-97FC-8EA6-D81D-6EC878B2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9680" y="1509990"/>
            <a:ext cx="6853441" cy="51414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sz="1400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800" b="1" dirty="0"/>
              <a:t>Acessibilidade global</a:t>
            </a:r>
          </a:p>
          <a:p>
            <a:pPr algn="ctr">
              <a:lnSpc>
                <a:spcPct val="110000"/>
              </a:lnSpc>
              <a:spcBef>
                <a:spcPct val="0"/>
              </a:spcBef>
            </a:pPr>
            <a:endParaRPr lang="en-US" sz="1800" b="1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1800" i="1" dirty="0"/>
              <a:t>Os dados e serviços podem ser acessados de qualquer lugar do mundo, desde que haja uma conexão com a internet. </a:t>
            </a:r>
            <a:br>
              <a:rPr lang="en-US" sz="1800" dirty="0"/>
            </a:br>
            <a:endParaRPr lang="en-US" sz="1800" b="1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800" b="1" dirty="0"/>
              <a:t>Flexibilidade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endParaRPr lang="en-US" sz="1800" i="1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1800" i="1" dirty="0"/>
              <a:t>A nuvem permite aumentar os recursos de acordo com a necessidade da empresa, sem perder desempenho. </a:t>
            </a:r>
            <a:br>
              <a:rPr lang="en-US" sz="1800" dirty="0"/>
            </a:br>
            <a:endParaRPr lang="en-US" sz="1800" dirty="0"/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sz="1800" b="1" dirty="0"/>
              <a:t>Proteção</a:t>
            </a:r>
            <a:r>
              <a:rPr lang="en-US" sz="1800" dirty="0"/>
              <a:t> </a:t>
            </a:r>
            <a:br>
              <a:rPr lang="en-US" sz="1800" dirty="0"/>
            </a:br>
            <a:endParaRPr lang="en-US" sz="1800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sz="1800" i="1" dirty="0"/>
              <a:t>A nuvem pode solicitar mais de um fator de login para  conceder acesso às contas, como o envio de um código para um telefone celular ou e-mail. </a:t>
            </a:r>
            <a:br>
              <a:rPr lang="en-US" sz="1800" i="1" dirty="0"/>
            </a:b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2AB8BDA-A315-0AC4-105D-1B457FF3AC2D}"/>
              </a:ext>
            </a:extLst>
          </p:cNvPr>
          <p:cNvSpPr/>
          <p:nvPr/>
        </p:nvSpPr>
        <p:spPr>
          <a:xfrm rot="6780000">
            <a:off x="-215345" y="4796232"/>
            <a:ext cx="2875471" cy="3066531"/>
          </a:xfrm>
          <a:prstGeom prst="chord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6BED88-E2A9-D6A2-55E7-5E1E65BA9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21" y="381896"/>
            <a:ext cx="2832835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D91DA3C-B461-422A-9617-DAC5B2EA8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797" y="6079684"/>
            <a:ext cx="778315" cy="77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DAD43ED1-911B-43F8-AD63-941B259C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60" y="6079685"/>
            <a:ext cx="570016" cy="45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8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1505A-4D92-9038-1CF1-E7F7A013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Alguns exemplos de uso da computação em nuvem são: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B0FF-21C0-226E-118A-77ABB6EAB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r>
              <a:rPr lang="en-US" sz="1700" b="1" dirty="0"/>
              <a:t>Google Maps:</a:t>
            </a:r>
            <a:r>
              <a:rPr lang="en-US" sz="1700" dirty="0"/>
              <a:t> é possível acessar o mapa de ruas e imagens de satélite do mundo todo a partir do navegador.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r>
              <a:rPr lang="en-US" sz="1700" b="1" dirty="0"/>
              <a:t>Dropbox:</a:t>
            </a:r>
            <a:r>
              <a:rPr lang="en-US" sz="1700" dirty="0"/>
              <a:t> um dos principais serviços do mundo em armazenamento e compartilhamento de arquivos na nuvem.</a:t>
            </a:r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ct val="0"/>
              </a:spcBef>
            </a:pPr>
            <a:r>
              <a:rPr lang="en-US" sz="1700" b="1" dirty="0"/>
              <a:t>Google Docs:</a:t>
            </a:r>
            <a:r>
              <a:rPr lang="en-US" sz="1700" dirty="0"/>
              <a:t> documentos de texto, planilhas e outros arquivos podem ser criados, editados e compartilhados na nuvem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Free Google Maps Logo Icon - Free Download Logos Logo Icons | IconScout">
            <a:extLst>
              <a:ext uri="{FF2B5EF4-FFF2-40B4-BE49-F238E27FC236}">
                <a16:creationId xmlns:a16="http://schemas.microsoft.com/office/drawing/2014/main" id="{227D5EDD-404A-CB0E-DFE8-82828F3D1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10" y="2162738"/>
            <a:ext cx="2533422" cy="253342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Picture 5" descr="Dropbox Logo: valor, história, PNG">
            <a:extLst>
              <a:ext uri="{FF2B5EF4-FFF2-40B4-BE49-F238E27FC236}">
                <a16:creationId xmlns:a16="http://schemas.microsoft.com/office/drawing/2014/main" id="{5307F089-C104-2BFD-1EFA-6F3AA299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1113100"/>
            <a:ext cx="2533422" cy="1425049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Picture 6" descr="Google Docs Logo, symbol, meaning, history, PNG, brand">
            <a:extLst>
              <a:ext uri="{FF2B5EF4-FFF2-40B4-BE49-F238E27FC236}">
                <a16:creationId xmlns:a16="http://schemas.microsoft.com/office/drawing/2014/main" id="{EF24881C-249A-EF01-19DF-0D0667A9E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503" y="4216128"/>
            <a:ext cx="2533423" cy="142505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A1D58ACF-AF4B-42FD-A5C0-A3269F66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84" y="6240308"/>
            <a:ext cx="570016" cy="45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3F4CF0F-1F03-C042-C30B-053093975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9345" y="1220053"/>
            <a:ext cx="4605244" cy="51362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Armazenamento e Processamento:</a:t>
            </a:r>
            <a:r>
              <a:rPr lang="en-US" sz="1800" dirty="0">
                <a:ea typeface="+mn-lt"/>
                <a:cs typeface="+mn-lt"/>
              </a:rPr>
              <a:t> A cloud computing permite armazenar e processar grandes volumes de dados de forma econômica e eficiente.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Importância do Python</a:t>
            </a:r>
            <a:endParaRPr lang="en-US" dirty="0"/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Integração com Nuvem:</a:t>
            </a:r>
            <a:r>
              <a:rPr lang="en-US" sz="1800" dirty="0">
                <a:ea typeface="+mn-lt"/>
                <a:cs typeface="+mn-lt"/>
              </a:rPr>
              <a:t> Python usa bibliotecas como </a:t>
            </a:r>
            <a:r>
              <a:rPr lang="en-US" sz="1800" dirty="0">
                <a:latin typeface="Consolas"/>
                <a:ea typeface="+mn-lt"/>
                <a:cs typeface="+mn-lt"/>
              </a:rPr>
              <a:t>boto3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>
                <a:latin typeface="Consolas"/>
                <a:ea typeface="+mn-lt"/>
                <a:cs typeface="+mn-lt"/>
              </a:rPr>
              <a:t>google-cloud</a:t>
            </a:r>
            <a:r>
              <a:rPr lang="en-US" sz="1800" dirty="0">
                <a:ea typeface="+mn-lt"/>
                <a:cs typeface="+mn-lt"/>
              </a:rPr>
              <a:t> para gerenciar dados na nuvem.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Tratamento de Dados:</a:t>
            </a:r>
            <a:r>
              <a:rPr lang="en-US" sz="1800" dirty="0">
                <a:ea typeface="+mn-lt"/>
                <a:cs typeface="+mn-lt"/>
              </a:rPr>
              <a:t> Python com </a:t>
            </a:r>
            <a:r>
              <a:rPr lang="en-US" sz="1800" dirty="0">
                <a:latin typeface="Consolas"/>
                <a:ea typeface="+mn-lt"/>
                <a:cs typeface="+mn-lt"/>
              </a:rPr>
              <a:t>pandas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>
                <a:latin typeface="Consolas"/>
                <a:ea typeface="+mn-lt"/>
                <a:cs typeface="+mn-lt"/>
              </a:rPr>
              <a:t>numpy</a:t>
            </a:r>
            <a:r>
              <a:rPr lang="en-US" sz="1800" dirty="0">
                <a:ea typeface="+mn-lt"/>
                <a:cs typeface="+mn-lt"/>
              </a:rPr>
              <a:t> ajuda a limpar, organizar e analisar dados.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Visualização e Análise:</a:t>
            </a:r>
            <a:r>
              <a:rPr lang="en-US" sz="1800" dirty="0">
                <a:ea typeface="+mn-lt"/>
                <a:cs typeface="+mn-lt"/>
              </a:rPr>
              <a:t> Ferramentas como </a:t>
            </a:r>
            <a:r>
              <a:rPr lang="en-US" sz="1800" dirty="0">
                <a:latin typeface="Consolas"/>
                <a:ea typeface="+mn-lt"/>
                <a:cs typeface="+mn-lt"/>
              </a:rPr>
              <a:t>matplotlib</a:t>
            </a:r>
            <a:r>
              <a:rPr lang="en-US" sz="1800" dirty="0">
                <a:ea typeface="+mn-lt"/>
                <a:cs typeface="+mn-lt"/>
              </a:rPr>
              <a:t> e </a:t>
            </a:r>
            <a:r>
              <a:rPr lang="en-US" sz="1800" dirty="0">
                <a:latin typeface="Consolas"/>
                <a:ea typeface="+mn-lt"/>
                <a:cs typeface="+mn-lt"/>
              </a:rPr>
              <a:t>seaborn</a:t>
            </a:r>
            <a:r>
              <a:rPr lang="en-US" sz="1800" dirty="0">
                <a:ea typeface="+mn-lt"/>
                <a:cs typeface="+mn-lt"/>
              </a:rPr>
              <a:t> permitem criar gráficos e obter insights.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110000"/>
              </a:lnSpc>
            </a:pPr>
            <a:endParaRPr lang="en-US" sz="1800" i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47E67-B38E-5F3E-8364-DC0A6DD6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B59B1-B7BC-B047-FDCB-C2DA206C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E260E-F39A-D689-4959-2CD33E4EDA67}"/>
              </a:ext>
            </a:extLst>
          </p:cNvPr>
          <p:cNvSpPr txBox="1"/>
          <p:nvPr/>
        </p:nvSpPr>
        <p:spPr>
          <a:xfrm>
            <a:off x="1572944" y="240040"/>
            <a:ext cx="48009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ea typeface="+mn-lt"/>
                <a:cs typeface="+mn-lt"/>
              </a:rPr>
              <a:t>Python, Dados e Excel</a:t>
            </a:r>
            <a:endParaRPr lang="en-US" sz="3200" b="1" dirty="0"/>
          </a:p>
        </p:txBody>
      </p:sp>
      <p:pic>
        <p:nvPicPr>
          <p:cNvPr id="8" name="Picture 7" descr="Machine Learning com Python - CIATEC">
            <a:extLst>
              <a:ext uri="{FF2B5EF4-FFF2-40B4-BE49-F238E27FC236}">
                <a16:creationId xmlns:a16="http://schemas.microsoft.com/office/drawing/2014/main" id="{76B016B7-0531-DB62-0EF4-A5C575A0C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566" y="3884765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9EA1D-C05E-45B5-9777-EF90C47B6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92" y="240040"/>
            <a:ext cx="2889063" cy="2889063"/>
          </a:xfrm>
          <a:prstGeom prst="rect">
            <a:avLst/>
          </a:prstGeom>
        </p:spPr>
      </p:pic>
      <p:pic>
        <p:nvPicPr>
          <p:cNvPr id="9" name="Graphic 8" descr="Bar chart with solid fill">
            <a:extLst>
              <a:ext uri="{FF2B5EF4-FFF2-40B4-BE49-F238E27FC236}">
                <a16:creationId xmlns:a16="http://schemas.microsoft.com/office/drawing/2014/main" id="{48B3EC4F-9A40-423E-8CE7-CB790C6B0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2" y="5610050"/>
            <a:ext cx="914400" cy="914400"/>
          </a:xfrm>
          <a:prstGeom prst="rect">
            <a:avLst/>
          </a:prstGeom>
        </p:spPr>
      </p:pic>
      <p:pic>
        <p:nvPicPr>
          <p:cNvPr id="11" name="Graphic 10" descr="Cloud with solid fill">
            <a:extLst>
              <a:ext uri="{FF2B5EF4-FFF2-40B4-BE49-F238E27FC236}">
                <a16:creationId xmlns:a16="http://schemas.microsoft.com/office/drawing/2014/main" id="{E26AC253-021F-4731-88FB-230BBF85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182" y="3025588"/>
            <a:ext cx="914400" cy="914400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7CBF4C89-504E-4A5C-98A8-AEFC7AAE4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6133" y="4252490"/>
            <a:ext cx="914400" cy="914400"/>
          </a:xfrm>
          <a:prstGeom prst="rect">
            <a:avLst/>
          </a:prstGeom>
        </p:spPr>
      </p:pic>
      <p:pic>
        <p:nvPicPr>
          <p:cNvPr id="16" name="Graphic 15" descr="Network with solid fill">
            <a:extLst>
              <a:ext uri="{FF2B5EF4-FFF2-40B4-BE49-F238E27FC236}">
                <a16:creationId xmlns:a16="http://schemas.microsoft.com/office/drawing/2014/main" id="{286F72F9-A1E2-4898-A0CF-C4209350AB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0972" y="1220053"/>
            <a:ext cx="914400" cy="914400"/>
          </a:xfrm>
          <a:prstGeom prst="rect">
            <a:avLst/>
          </a:prstGeom>
        </p:spPr>
      </p:pic>
      <p:pic>
        <p:nvPicPr>
          <p:cNvPr id="18" name="Picture 4" descr="Estácio Logo – Universidade Estácio de Sá – PNG e Vetor – Download de Logo">
            <a:extLst>
              <a:ext uri="{FF2B5EF4-FFF2-40B4-BE49-F238E27FC236}">
                <a16:creationId xmlns:a16="http://schemas.microsoft.com/office/drawing/2014/main" id="{5BB2F487-CC45-4F5B-8DE0-90ACF33AC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825" y="6403800"/>
            <a:ext cx="523559" cy="4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build="p"/>
      <p:bldP spid="3" grpId="0"/>
    </p:bldLst>
  </p:timing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555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Euphemia</vt:lpstr>
      <vt:lpstr>Neue Haas Grotesk Text Pro</vt:lpstr>
      <vt:lpstr>VanillaVTI</vt:lpstr>
      <vt:lpstr>Internet das Coisas (IoT) e Indústria 4.0: O Futuro da Tecnologia</vt:lpstr>
      <vt:lpstr>O Que é indústria 4.0 ?</vt:lpstr>
      <vt:lpstr>O Que é IoT e Como Ela é Usada em Diferentes Áreas</vt:lpstr>
      <vt:lpstr>Agricultura</vt:lpstr>
      <vt:lpstr>Transporte</vt:lpstr>
      <vt:lpstr>Dados e Cloud : O Futuro da Tecnologia</vt:lpstr>
      <vt:lpstr>A computação em nuvem é importante por vários motivos, incluindo: </vt:lpstr>
      <vt:lpstr>Alguns exemplos de uso da computação em nuvem são: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</dc:creator>
  <cp:lastModifiedBy>Rafael Nascimento</cp:lastModifiedBy>
  <cp:revision>540</cp:revision>
  <dcterms:created xsi:type="dcterms:W3CDTF">2024-09-01T14:30:45Z</dcterms:created>
  <dcterms:modified xsi:type="dcterms:W3CDTF">2024-09-14T00:33:03Z</dcterms:modified>
</cp:coreProperties>
</file>